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 showGuides="1">
      <p:cViewPr varScale="1">
        <p:scale>
          <a:sx n="70" d="100"/>
          <a:sy n="70" d="100"/>
        </p:scale>
        <p:origin x="1350" y="72"/>
      </p:cViewPr>
      <p:guideLst>
        <p:guide orient="horz" pos="527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floor>
    <c:sideWall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sideWall>
    <c:backWall>
      <c:thickness val="0"/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'SEGUNDO TRIMESTRE 2018'!$A$3</c:f>
              <c:strCache>
                <c:ptCount val="1"/>
                <c:pt idx="0">
                  <c:v>TOTAL QUEJA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2018'!$B$1:$D$1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'SEGUNDO TRIMESTRE 2018'!$B$3:$D$3</c:f>
              <c:numCache>
                <c:formatCode>General</c:formatCode>
                <c:ptCount val="3"/>
                <c:pt idx="0">
                  <c:v>481</c:v>
                </c:pt>
                <c:pt idx="1">
                  <c:v>521</c:v>
                </c:pt>
                <c:pt idx="2">
                  <c:v>439</c:v>
                </c:pt>
              </c:numCache>
            </c:numRef>
          </c:val>
        </c:ser>
        <c:ser>
          <c:idx val="1"/>
          <c:order val="1"/>
          <c:tx>
            <c:strRef>
              <c:f>'SEGUNDO TRIMESTRE 2018'!$A$4</c:f>
              <c:strCache>
                <c:ptCount val="1"/>
                <c:pt idx="0">
                  <c:v>TOTAL RECLAMO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2018'!$B$1:$D$1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'SEGUNDO TRIMESTRE 2018'!$B$4:$D$4</c:f>
              <c:numCache>
                <c:formatCode>General</c:formatCode>
                <c:ptCount val="3"/>
                <c:pt idx="0">
                  <c:v>1870</c:v>
                </c:pt>
                <c:pt idx="1">
                  <c:v>1996</c:v>
                </c:pt>
                <c:pt idx="2">
                  <c:v>1941</c:v>
                </c:pt>
              </c:numCache>
            </c:numRef>
          </c:val>
        </c:ser>
        <c:ser>
          <c:idx val="2"/>
          <c:order val="2"/>
          <c:tx>
            <c:strRef>
              <c:f>'SEGUNDO TRIMESTRE 2018'!$A$5</c:f>
              <c:strCache>
                <c:ptCount val="1"/>
                <c:pt idx="0">
                  <c:v>TOTAL SUGERENCIA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2018'!$B$1:$D$1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'SEGUNDO TRIMESTRE 2018'!$B$5:$D$5</c:f>
              <c:numCache>
                <c:formatCode>General</c:formatCode>
                <c:ptCount val="3"/>
                <c:pt idx="0">
                  <c:v>9</c:v>
                </c:pt>
                <c:pt idx="1">
                  <c:v>14</c:v>
                </c:pt>
                <c:pt idx="2">
                  <c:v>11</c:v>
                </c:pt>
              </c:numCache>
            </c:numRef>
          </c:val>
        </c:ser>
        <c:ser>
          <c:idx val="3"/>
          <c:order val="3"/>
          <c:tx>
            <c:strRef>
              <c:f>'SEGUNDO TRIMESTRE 2018'!$A$6</c:f>
              <c:strCache>
                <c:ptCount val="1"/>
                <c:pt idx="0">
                  <c:v>TOTAL FELICITACIÓN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2018'!$B$1:$D$1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'SEGUNDO TRIMESTRE 2018'!$B$6:$D$6</c:f>
              <c:numCache>
                <c:formatCode>General</c:formatCode>
                <c:ptCount val="3"/>
                <c:pt idx="0">
                  <c:v>14</c:v>
                </c:pt>
                <c:pt idx="1">
                  <c:v>14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shape val="box"/>
        <c:axId val="-1186881280"/>
        <c:axId val="-1186880736"/>
        <c:axId val="0"/>
      </c:bar3DChart>
      <c:catAx>
        <c:axId val="-1186881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186880736"/>
        <c:crosses val="autoZero"/>
        <c:auto val="1"/>
        <c:lblAlgn val="ctr"/>
        <c:lblOffset val="100"/>
        <c:noMultiLvlLbl val="0"/>
      </c:catAx>
      <c:valAx>
        <c:axId val="-118688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1868812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solidFill>
          <a:schemeClr val="lt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'SEGUNDO TRIMESTRE 2018'!$A$14</c:f>
              <c:strCache>
                <c:ptCount val="1"/>
                <c:pt idx="0">
                  <c:v>INFORMACIÓN GENERAL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2018'!$B$13:$D$13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'SEGUNDO TRIMESTRE 2018'!$B$14:$D$14</c:f>
              <c:numCache>
                <c:formatCode>General</c:formatCode>
                <c:ptCount val="3"/>
                <c:pt idx="0">
                  <c:v>3649</c:v>
                </c:pt>
                <c:pt idx="1">
                  <c:v>3278</c:v>
                </c:pt>
                <c:pt idx="2">
                  <c:v>2519</c:v>
                </c:pt>
              </c:numCache>
            </c:numRef>
          </c:val>
        </c:ser>
        <c:ser>
          <c:idx val="1"/>
          <c:order val="1"/>
          <c:tx>
            <c:strRef>
              <c:f>'SEGUNDO TRIMESTRE 2018'!$A$15</c:f>
              <c:strCache>
                <c:ptCount val="1"/>
                <c:pt idx="0">
                  <c:v>SOLICITUD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2018'!$B$13:$D$13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'SEGUNDO TRIMESTRE 2018'!$B$15:$D$15</c:f>
              <c:numCache>
                <c:formatCode>General</c:formatCode>
                <c:ptCount val="3"/>
                <c:pt idx="0">
                  <c:v>6996</c:v>
                </c:pt>
                <c:pt idx="1">
                  <c:v>6353</c:v>
                </c:pt>
                <c:pt idx="2">
                  <c:v>5237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344164608"/>
        <c:axId val="-1344172224"/>
      </c:barChart>
      <c:catAx>
        <c:axId val="-1344164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344172224"/>
        <c:crosses val="autoZero"/>
        <c:auto val="1"/>
        <c:lblAlgn val="ctr"/>
        <c:lblOffset val="100"/>
        <c:noMultiLvlLbl val="0"/>
      </c:catAx>
      <c:valAx>
        <c:axId val="-1344172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34416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'SEGUNDO TRIMESTRE 2018'!$A$22</c:f>
              <c:strCache>
                <c:ptCount val="1"/>
                <c:pt idx="0">
                  <c:v>GIT MASIVO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'SEGUNDO TRIMESTRE 2018'!$B$21:$D$21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'SEGUNDO TRIMESTRE 2018'!$B$22:$D$22</c:f>
              <c:numCache>
                <c:formatCode>General</c:formatCode>
                <c:ptCount val="3"/>
                <c:pt idx="0">
                  <c:v>114</c:v>
                </c:pt>
                <c:pt idx="1">
                  <c:v>130</c:v>
                </c:pt>
                <c:pt idx="2">
                  <c:v>116</c:v>
                </c:pt>
              </c:numCache>
            </c:numRef>
          </c:val>
        </c:ser>
        <c:ser>
          <c:idx val="1"/>
          <c:order val="1"/>
          <c:tx>
            <c:strRef>
              <c:f>'SEGUNDO TRIMESTRE 2018'!$A$23</c:f>
              <c:strCache>
                <c:ptCount val="1"/>
                <c:pt idx="0">
                  <c:v>BLANCO Y NEGRO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'SEGUNDO TRIMESTRE 2018'!$B$21:$D$21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'SEGUNDO TRIMESTRE 2018'!$B$23:$D$23</c:f>
              <c:numCache>
                <c:formatCode>General</c:formatCode>
                <c:ptCount val="3"/>
                <c:pt idx="0">
                  <c:v>64</c:v>
                </c:pt>
                <c:pt idx="1">
                  <c:v>112</c:v>
                </c:pt>
                <c:pt idx="2">
                  <c:v>95</c:v>
                </c:pt>
              </c:numCache>
            </c:numRef>
          </c:val>
        </c:ser>
        <c:ser>
          <c:idx val="2"/>
          <c:order val="2"/>
          <c:tx>
            <c:strRef>
              <c:f>'SEGUNDO TRIMESTRE 2018'!$A$24</c:f>
              <c:strCache>
                <c:ptCount val="1"/>
                <c:pt idx="0">
                  <c:v>ETM MASIVO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'SEGUNDO TRIMESTRE 2018'!$B$21:$D$21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'SEGUNDO TRIMESTRE 2018'!$B$24:$D$24</c:f>
              <c:numCache>
                <c:formatCode>General</c:formatCode>
                <c:ptCount val="3"/>
                <c:pt idx="0">
                  <c:v>51</c:v>
                </c:pt>
                <c:pt idx="1">
                  <c:v>44</c:v>
                </c:pt>
                <c:pt idx="2">
                  <c:v>47</c:v>
                </c:pt>
              </c:numCache>
            </c:numRef>
          </c:val>
        </c:ser>
        <c:ser>
          <c:idx val="3"/>
          <c:order val="3"/>
          <c:tx>
            <c:strRef>
              <c:f>'SEGUNDO TRIMESTRE 2018'!$A$25</c:f>
              <c:strCache>
                <c:ptCount val="1"/>
                <c:pt idx="0">
                  <c:v>UNIMETRO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'SEGUNDO TRIMESTRE 2018'!$B$21:$D$21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'SEGUNDO TRIMESTRE 2018'!$B$25:$D$25</c:f>
              <c:numCache>
                <c:formatCode>General</c:formatCode>
                <c:ptCount val="3"/>
                <c:pt idx="0">
                  <c:v>41</c:v>
                </c:pt>
                <c:pt idx="1">
                  <c:v>43</c:v>
                </c:pt>
                <c:pt idx="2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186879648"/>
        <c:axId val="-1344177120"/>
      </c:barChart>
      <c:catAx>
        <c:axId val="-118687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344177120"/>
        <c:crosses val="autoZero"/>
        <c:auto val="1"/>
        <c:lblAlgn val="ctr"/>
        <c:lblOffset val="100"/>
        <c:noMultiLvlLbl val="1"/>
      </c:catAx>
      <c:valAx>
        <c:axId val="-134417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186879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9119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610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485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29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042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42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251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78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748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529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237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467F-B4EA-439B-8A7C-4F242930E793}" type="datetimeFigureOut">
              <a:rPr lang="es-CO" smtClean="0"/>
              <a:t>31/07/2018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10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 </a:t>
            </a:r>
            <a:r>
              <a:rPr lang="es-CO" sz="3200" b="1" dirty="0"/>
              <a:t>INFORME DE PQRSF </a:t>
            </a:r>
            <a:r>
              <a:rPr lang="es-CO" sz="3200" b="1" dirty="0" smtClean="0"/>
              <a:t>SEGUNDO </a:t>
            </a:r>
            <a:r>
              <a:rPr lang="es-CO" sz="3200" b="1" dirty="0"/>
              <a:t>TRIMESTRE DE </a:t>
            </a:r>
            <a:r>
              <a:rPr lang="es-CO" sz="3200" b="1" dirty="0" smtClean="0"/>
              <a:t>2018 </a:t>
            </a: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123728" y="3429000"/>
            <a:ext cx="4824536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JULIO 2018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021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O" sz="2000" b="1" dirty="0">
                <a:ea typeface="Calibri" pitchFamily="34" charset="0"/>
                <a:cs typeface="Arial" pitchFamily="34" charset="0"/>
              </a:rPr>
              <a:t>RESUMEN PQRSF </a:t>
            </a:r>
            <a:r>
              <a:rPr lang="es-CO" sz="2000" b="1" dirty="0" smtClean="0">
                <a:ea typeface="Calibri" pitchFamily="34" charset="0"/>
                <a:cs typeface="Arial" pitchFamily="34" charset="0"/>
              </a:rPr>
              <a:t>SEGUNDO </a:t>
            </a:r>
            <a:r>
              <a:rPr lang="es-CO" sz="2000" b="1" dirty="0">
                <a:ea typeface="Calibri" pitchFamily="34" charset="0"/>
                <a:cs typeface="Arial" pitchFamily="34" charset="0"/>
              </a:rPr>
              <a:t/>
            </a:r>
            <a:br>
              <a:rPr lang="es-CO" sz="2000" b="1" dirty="0">
                <a:ea typeface="Calibri" pitchFamily="34" charset="0"/>
                <a:cs typeface="Arial" pitchFamily="34" charset="0"/>
              </a:rPr>
            </a:br>
            <a:r>
              <a:rPr lang="es-CO" sz="2000" b="1" dirty="0" smtClean="0">
                <a:ea typeface="Calibri" pitchFamily="34" charset="0"/>
                <a:cs typeface="Arial" pitchFamily="34" charset="0"/>
              </a:rPr>
              <a:t>TRIMESTRE </a:t>
            </a:r>
            <a:r>
              <a:rPr lang="es-CO" sz="2000" b="1" dirty="0">
                <a:ea typeface="Calibri" pitchFamily="34" charset="0"/>
                <a:cs typeface="Arial" pitchFamily="34" charset="0"/>
              </a:rPr>
              <a:t>2018</a:t>
            </a:r>
            <a:endParaRPr lang="es-CO" sz="20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41894"/>
              </p:ext>
            </p:extLst>
          </p:nvPr>
        </p:nvGraphicFramePr>
        <p:xfrm>
          <a:off x="436728" y="2060848"/>
          <a:ext cx="8229600" cy="3024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325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PQRSF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TRIMESTRE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071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(PETICIONES, QUEJAS</a:t>
                      </a:r>
                      <a:b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RECLAMOS, SUGERENCIAS Y FELICITACIONES)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55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QUEJA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255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RECLAMO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1870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1996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5807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255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SUGERENCIA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255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FELICITACIÓN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255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QRSF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2374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2545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7320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8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CO" sz="2000" b="1" dirty="0">
                <a:ea typeface="Calibri" pitchFamily="34" charset="0"/>
                <a:cs typeface="Arial" pitchFamily="34" charset="0"/>
              </a:rPr>
              <a:t>PQRSF (PETICIONES, </a:t>
            </a:r>
            <a:r>
              <a:rPr lang="es-CO" sz="2000" b="1" dirty="0" smtClean="0">
                <a:ea typeface="Calibri" pitchFamily="34" charset="0"/>
                <a:cs typeface="Arial" pitchFamily="34" charset="0"/>
              </a:rPr>
              <a:t>QUEJAS, RECLAMOS,</a:t>
            </a:r>
            <a:br>
              <a:rPr lang="es-CO" sz="2000" b="1" dirty="0" smtClean="0">
                <a:ea typeface="Calibri" pitchFamily="34" charset="0"/>
                <a:cs typeface="Arial" pitchFamily="34" charset="0"/>
              </a:rPr>
            </a:br>
            <a:r>
              <a:rPr lang="es-CO" sz="2000" b="1" dirty="0" smtClean="0">
                <a:ea typeface="Calibri" pitchFamily="34" charset="0"/>
                <a:cs typeface="Arial" pitchFamily="34" charset="0"/>
              </a:rPr>
              <a:t>SUGERENCIAS </a:t>
            </a:r>
            <a:r>
              <a:rPr lang="es-CO" sz="2000" b="1" dirty="0">
                <a:ea typeface="Calibri" pitchFamily="34" charset="0"/>
                <a:cs typeface="Arial" pitchFamily="34" charset="0"/>
              </a:rPr>
              <a:t>Y </a:t>
            </a:r>
            <a:r>
              <a:rPr lang="es-CO" sz="2000" b="1" dirty="0" smtClean="0">
                <a:ea typeface="Calibri" pitchFamily="34" charset="0"/>
                <a:cs typeface="Arial" pitchFamily="34" charset="0"/>
              </a:rPr>
              <a:t>FELICITACIONES)</a:t>
            </a:r>
            <a:r>
              <a:rPr lang="es-CO" sz="2400" b="1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)</a:t>
            </a:r>
            <a:r>
              <a:rPr lang="es-CO" sz="24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 </a:t>
            </a:r>
            <a:endParaRPr lang="es-CO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057117"/>
              </p:ext>
            </p:extLst>
          </p:nvPr>
        </p:nvGraphicFramePr>
        <p:xfrm>
          <a:off x="755576" y="1340768"/>
          <a:ext cx="75608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2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O" sz="2000" b="1" dirty="0"/>
              <a:t>INFORMACIÓN GENERAL Y </a:t>
            </a:r>
            <a:r>
              <a:rPr lang="es-CO" sz="2000" b="1" dirty="0" smtClean="0"/>
              <a:t>SOLICITUDES</a:t>
            </a:r>
            <a:br>
              <a:rPr lang="es-CO" sz="2000" b="1" dirty="0" smtClean="0"/>
            </a:br>
            <a:r>
              <a:rPr lang="es-CO" sz="2000" b="1" dirty="0" smtClean="0"/>
              <a:t> </a:t>
            </a:r>
            <a:r>
              <a:rPr lang="es-CO" sz="2000" b="1" dirty="0"/>
              <a:t>ATENDIDAS </a:t>
            </a:r>
            <a:r>
              <a:rPr lang="es-CO" sz="2000" b="1" dirty="0" smtClean="0"/>
              <a:t>SEGUNDO TRIMESTRE  2018 </a:t>
            </a:r>
            <a:endParaRPr lang="es-CO" sz="2000" b="1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811998"/>
              </p:ext>
            </p:extLst>
          </p:nvPr>
        </p:nvGraphicFramePr>
        <p:xfrm>
          <a:off x="457200" y="1916831"/>
          <a:ext cx="8229600" cy="26642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8576"/>
                <a:gridCol w="1512168"/>
                <a:gridCol w="1613237"/>
                <a:gridCol w="1403639"/>
                <a:gridCol w="1601980"/>
              </a:tblGrid>
              <a:tr h="1332461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INFORMACIÓN GENERAL Y SOLICITUDES ATENDIDAS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ABRIL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MAYO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JUNIO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TOTAL TRIMESTRE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4352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INFORMACIÓN GENERAL 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3649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3278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2519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9446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44154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SOLICITUD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6996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6353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5237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18586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44154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TOTAL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10645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9631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7756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28032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5760640" cy="1143000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/>
              <a:t>INFORMACIÓN GENERAL Y SOLICITUDES ATENDIDAS</a:t>
            </a:r>
            <a:endParaRPr lang="es-CO" sz="2000" b="1" dirty="0"/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486371"/>
              </p:ext>
            </p:extLst>
          </p:nvPr>
        </p:nvGraphicFramePr>
        <p:xfrm>
          <a:off x="683568" y="1475656"/>
          <a:ext cx="7344816" cy="4113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711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5263"/>
            <a:ext cx="6120680" cy="1143000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/>
              <a:t>PQRS CONCESIONARIOS SEGUNDO TRIMESTRE 2018 </a:t>
            </a:r>
            <a:endParaRPr lang="es-CO" sz="2000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880394"/>
              </p:ext>
            </p:extLst>
          </p:nvPr>
        </p:nvGraphicFramePr>
        <p:xfrm>
          <a:off x="457200" y="2132856"/>
          <a:ext cx="8229600" cy="2678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CONCESIONARIO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ABRIL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MAYO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JUNIO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TOTAL TRIMESTRE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1570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GIT MASIVO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114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130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116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360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1570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BLANCO Y NEGRO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64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112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95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271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1570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ETM MASIVO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51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44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47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142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1570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UNIMETRO 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41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43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46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130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6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93991"/>
              </p:ext>
            </p:extLst>
          </p:nvPr>
        </p:nvGraphicFramePr>
        <p:xfrm>
          <a:off x="755576" y="1124744"/>
          <a:ext cx="734481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79512" y="476672"/>
            <a:ext cx="5999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/>
              <a:t>RESUMEN DE PQRS </a:t>
            </a:r>
            <a:r>
              <a:rPr lang="es-CO" sz="2000" b="1" smtClean="0"/>
              <a:t>POR CONCESIONARIO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7737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7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136</Words>
  <Application>Microsoft Office PowerPoint</Application>
  <PresentationFormat>Presentación en pantalla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 INFORME DE PQRSF SEGUNDO TRIMESTRE DE 2018 </vt:lpstr>
      <vt:lpstr>RESUMEN PQRSF SEGUNDO  TRIMESTRE 2018</vt:lpstr>
      <vt:lpstr>PQRSF (PETICIONES, QUEJAS, RECLAMOS, SUGERENCIAS Y FELICITACIONES)) </vt:lpstr>
      <vt:lpstr>INFORMACIÓN GENERAL Y SOLICITUDES  ATENDIDAS SEGUNDO TRIMESTRE  2018 </vt:lpstr>
      <vt:lpstr>INFORMACIÓN GENERAL Y SOLICITUDES ATENDIDAS</vt:lpstr>
      <vt:lpstr>PQRS CONCESIONARIOS SEGUNDO TRIMESTRE 2018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LINA MARCELA BERMUDEZ DIAZ</cp:lastModifiedBy>
  <cp:revision>31</cp:revision>
  <dcterms:created xsi:type="dcterms:W3CDTF">2018-02-09T20:06:33Z</dcterms:created>
  <dcterms:modified xsi:type="dcterms:W3CDTF">2018-07-31T16:38:35Z</dcterms:modified>
</cp:coreProperties>
</file>